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Raleway"/>
      <p:regular r:id="rId28"/>
      <p:bold r:id="rId29"/>
      <p:italic r:id="rId30"/>
      <p:boldItalic r:id="rId31"/>
    </p:embeddedFont>
    <p:embeddedFont>
      <p:font typeface="Lato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aleway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-boldItalic.fntdata"/><Relationship Id="rId30" Type="http://schemas.openxmlformats.org/officeDocument/2006/relationships/font" Target="fonts/Raleway-italic.fntdata"/><Relationship Id="rId11" Type="http://schemas.openxmlformats.org/officeDocument/2006/relationships/slide" Target="slides/slide6.xml"/><Relationship Id="rId33" Type="http://schemas.openxmlformats.org/officeDocument/2006/relationships/font" Target="fonts/Lato-bold.fntdata"/><Relationship Id="rId10" Type="http://schemas.openxmlformats.org/officeDocument/2006/relationships/slide" Target="slides/slide5.xml"/><Relationship Id="rId32" Type="http://schemas.openxmlformats.org/officeDocument/2006/relationships/font" Target="fonts/Lato-regular.fntdata"/><Relationship Id="rId13" Type="http://schemas.openxmlformats.org/officeDocument/2006/relationships/slide" Target="slides/slide8.xml"/><Relationship Id="rId35" Type="http://schemas.openxmlformats.org/officeDocument/2006/relationships/font" Target="fonts/Lato-boldItalic.fntdata"/><Relationship Id="rId12" Type="http://schemas.openxmlformats.org/officeDocument/2006/relationships/slide" Target="slides/slide7.xml"/><Relationship Id="rId34" Type="http://schemas.openxmlformats.org/officeDocument/2006/relationships/font" Target="fonts/Lato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6fa3c898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6fa3c89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b118d42ba_6_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0b118d42ba_6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https://app.mural.co/t/dschoolteachinglearning2156/m/dschoolteachinglearning2156/1642136434617/e38fc5478a674f18773e95a12336123d5b348c6c?sender=u267c7315fd4bb9f23b057027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0b118d42ba_0_9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0b118d42ba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b118d42ba_0_10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b118d42ba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0b118d42ba_0_10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0b118d42ba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0b118d42ba_0_11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0b118d42ba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0b118d42ba_12_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0b118d42ba_1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0b118d42ba_4_10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0b118d42ba_4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0b118d42ba_0_4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0b118d42ba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0b118d42ba_0_1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0b118d42ba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0b118d42ba_12_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0b118d42ba_1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0b118d42ba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0b118d42ba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0b118d42ba_0_12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0b118d42ba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0b118d42ba_0_2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0b118d42b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c6fa3c898_0_7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c6fa3c898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c6fa3c898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c6fa3c89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c6fa3c898_0_1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c6fa3c89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Specify </a:t>
            </a:r>
            <a:r>
              <a:rPr lang="en"/>
              <a:t>accommodations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0b118d42ba_4_6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0b118d42ba_4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b118d42ba_5_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0b118d42ba_5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0b118d42ba_11_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0b118d42ba_1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0b118d42ba_11_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0b118d42ba_1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0b118d42ba_11_1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0b118d42ba_1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Relationship Id="rId4" Type="http://schemas.openxmlformats.org/officeDocument/2006/relationships/image" Target="../media/image16.jpg"/><Relationship Id="rId5" Type="http://schemas.openxmlformats.org/officeDocument/2006/relationships/image" Target="../media/image2.png"/><Relationship Id="rId6" Type="http://schemas.openxmlformats.org/officeDocument/2006/relationships/image" Target="../media/image1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ctrTitle"/>
          </p:nvPr>
        </p:nvSpPr>
        <p:spPr>
          <a:xfrm>
            <a:off x="1909425" y="630225"/>
            <a:ext cx="67938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 147 </a:t>
            </a:r>
            <a:r>
              <a:rPr lang="en"/>
              <a:t>Assignment #1 Needfinding</a:t>
            </a:r>
            <a:endParaRPr/>
          </a:p>
        </p:txBody>
      </p:sp>
      <p:sp>
        <p:nvSpPr>
          <p:cNvPr id="73" name="Google Shape;73;p13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Emily Huang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Po-Ting Lin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Jared Poblete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Frankie Sperka</a:t>
            </a:r>
            <a:endParaRPr/>
          </a:p>
        </p:txBody>
      </p:sp>
      <p:sp>
        <p:nvSpPr>
          <p:cNvPr id="74" name="Google Shape;74;p13"/>
          <p:cNvSpPr txBox="1"/>
          <p:nvPr>
            <p:ph idx="1" type="subTitle"/>
          </p:nvPr>
        </p:nvSpPr>
        <p:spPr>
          <a:xfrm>
            <a:off x="3898575" y="2349900"/>
            <a:ext cx="2815500" cy="44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Accessible Design Studio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/>
          <p:nvPr>
            <p:ph type="title"/>
          </p:nvPr>
        </p:nvSpPr>
        <p:spPr>
          <a:xfrm>
            <a:off x="333400" y="557150"/>
            <a:ext cx="2833500" cy="14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700"/>
              <a:t>Empathy Maps</a:t>
            </a:r>
            <a:endParaRPr b="0" sz="2700"/>
          </a:p>
        </p:txBody>
      </p:sp>
      <p:pic>
        <p:nvPicPr>
          <p:cNvPr id="156" name="Google Shape;15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7625" y="470850"/>
            <a:ext cx="5992525" cy="420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/>
          <p:nvPr>
            <p:ph type="title"/>
          </p:nvPr>
        </p:nvSpPr>
        <p:spPr>
          <a:xfrm>
            <a:off x="330475" y="558200"/>
            <a:ext cx="2833500" cy="14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700"/>
              <a:t>Empathy Map: </a:t>
            </a:r>
            <a:endParaRPr b="0"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700"/>
              <a:t>Johnny</a:t>
            </a:r>
            <a:endParaRPr b="0" sz="2700"/>
          </a:p>
        </p:txBody>
      </p:sp>
      <p:pic>
        <p:nvPicPr>
          <p:cNvPr id="162" name="Google Shape;162;p23"/>
          <p:cNvPicPr preferRelativeResize="0"/>
          <p:nvPr/>
        </p:nvPicPr>
        <p:blipFill rotWithShape="1">
          <a:blip r:embed="rId3">
            <a:alphaModFix/>
          </a:blip>
          <a:srcRect b="1361" l="950" r="0" t="0"/>
          <a:stretch/>
        </p:blipFill>
        <p:spPr>
          <a:xfrm>
            <a:off x="2810300" y="465400"/>
            <a:ext cx="6058501" cy="421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>
            <p:ph type="title"/>
          </p:nvPr>
        </p:nvSpPr>
        <p:spPr>
          <a:xfrm>
            <a:off x="330600" y="557150"/>
            <a:ext cx="6321600" cy="10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700"/>
              <a:t>Empathy Map: </a:t>
            </a:r>
            <a:endParaRPr b="0"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700"/>
              <a:t>Michelle</a:t>
            </a:r>
            <a:endParaRPr b="0" sz="2700"/>
          </a:p>
        </p:txBody>
      </p:sp>
      <p:pic>
        <p:nvPicPr>
          <p:cNvPr id="168" name="Google Shape;168;p24"/>
          <p:cNvPicPr preferRelativeResize="0"/>
          <p:nvPr/>
        </p:nvPicPr>
        <p:blipFill rotWithShape="1">
          <a:blip r:embed="rId3">
            <a:alphaModFix/>
          </a:blip>
          <a:srcRect b="9" l="0" r="1370" t="1845"/>
          <a:stretch/>
        </p:blipFill>
        <p:spPr>
          <a:xfrm>
            <a:off x="2834075" y="463625"/>
            <a:ext cx="6055450" cy="421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/>
          <p:nvPr>
            <p:ph type="title"/>
          </p:nvPr>
        </p:nvSpPr>
        <p:spPr>
          <a:xfrm>
            <a:off x="330600" y="557150"/>
            <a:ext cx="6321600" cy="10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700"/>
              <a:t>Empathy Map: </a:t>
            </a:r>
            <a:endParaRPr b="0"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700"/>
              <a:t>CJ</a:t>
            </a:r>
            <a:endParaRPr b="0" sz="2700"/>
          </a:p>
        </p:txBody>
      </p:sp>
      <p:pic>
        <p:nvPicPr>
          <p:cNvPr id="174" name="Google Shape;174;p25"/>
          <p:cNvPicPr preferRelativeResize="0"/>
          <p:nvPr/>
        </p:nvPicPr>
        <p:blipFill rotWithShape="1">
          <a:blip r:embed="rId3">
            <a:alphaModFix/>
          </a:blip>
          <a:srcRect b="0" l="1156" r="0" t="1244"/>
          <a:stretch/>
        </p:blipFill>
        <p:spPr>
          <a:xfrm>
            <a:off x="2810300" y="443938"/>
            <a:ext cx="6058225" cy="425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>
            <p:ph type="title"/>
          </p:nvPr>
        </p:nvSpPr>
        <p:spPr>
          <a:xfrm>
            <a:off x="330600" y="557150"/>
            <a:ext cx="6321600" cy="10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700"/>
              <a:t>Empathy Map: </a:t>
            </a:r>
            <a:endParaRPr b="0"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700"/>
              <a:t>Chloe</a:t>
            </a:r>
            <a:endParaRPr b="0" sz="2700"/>
          </a:p>
        </p:txBody>
      </p:sp>
      <p:pic>
        <p:nvPicPr>
          <p:cNvPr id="180" name="Google Shape;180;p26"/>
          <p:cNvPicPr preferRelativeResize="0"/>
          <p:nvPr/>
        </p:nvPicPr>
        <p:blipFill rotWithShape="1">
          <a:blip r:embed="rId3">
            <a:alphaModFix/>
          </a:blip>
          <a:srcRect b="1970" l="0" r="1176" t="0"/>
          <a:stretch/>
        </p:blipFill>
        <p:spPr>
          <a:xfrm>
            <a:off x="2823600" y="460425"/>
            <a:ext cx="6054451" cy="422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/>
          <p:nvPr>
            <p:ph type="title"/>
          </p:nvPr>
        </p:nvSpPr>
        <p:spPr>
          <a:xfrm>
            <a:off x="2400250" y="499750"/>
            <a:ext cx="6321600" cy="10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Tensions, Contradictions, Surprises</a:t>
            </a:r>
            <a:endParaRPr b="0"/>
          </a:p>
        </p:txBody>
      </p:sp>
      <p:sp>
        <p:nvSpPr>
          <p:cNvPr id="186" name="Google Shape;186;p27"/>
          <p:cNvSpPr/>
          <p:nvPr/>
        </p:nvSpPr>
        <p:spPr>
          <a:xfrm>
            <a:off x="423175" y="1102700"/>
            <a:ext cx="2584500" cy="35472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7"/>
          <p:cNvSpPr/>
          <p:nvPr/>
        </p:nvSpPr>
        <p:spPr>
          <a:xfrm>
            <a:off x="3249525" y="1102700"/>
            <a:ext cx="2584500" cy="35472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7"/>
          <p:cNvSpPr/>
          <p:nvPr/>
        </p:nvSpPr>
        <p:spPr>
          <a:xfrm>
            <a:off x="6075850" y="1102700"/>
            <a:ext cx="2584500" cy="35472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7"/>
          <p:cNvSpPr txBox="1"/>
          <p:nvPr/>
        </p:nvSpPr>
        <p:spPr>
          <a:xfrm>
            <a:off x="1057975" y="1202350"/>
            <a:ext cx="131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latin typeface="Lato"/>
                <a:ea typeface="Lato"/>
                <a:cs typeface="Lato"/>
                <a:sym typeface="Lato"/>
              </a:rPr>
              <a:t>Tensions</a:t>
            </a:r>
            <a:endParaRPr b="1"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0" name="Google Shape;190;p27"/>
          <p:cNvSpPr txBox="1"/>
          <p:nvPr/>
        </p:nvSpPr>
        <p:spPr>
          <a:xfrm>
            <a:off x="3838350" y="1202350"/>
            <a:ext cx="146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latin typeface="Lato"/>
                <a:ea typeface="Lato"/>
                <a:cs typeface="Lato"/>
                <a:sym typeface="Lato"/>
              </a:rPr>
              <a:t>Contradictions</a:t>
            </a:r>
            <a:endParaRPr b="1"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1" name="Google Shape;191;p27"/>
          <p:cNvSpPr txBox="1"/>
          <p:nvPr/>
        </p:nvSpPr>
        <p:spPr>
          <a:xfrm>
            <a:off x="6710663" y="1202350"/>
            <a:ext cx="131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latin typeface="Lato"/>
                <a:ea typeface="Lato"/>
                <a:cs typeface="Lato"/>
                <a:sym typeface="Lato"/>
              </a:rPr>
              <a:t>Surprises</a:t>
            </a:r>
            <a:endParaRPr b="1"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2" name="Google Shape;192;p27"/>
          <p:cNvSpPr txBox="1"/>
          <p:nvPr/>
        </p:nvSpPr>
        <p:spPr>
          <a:xfrm>
            <a:off x="490400" y="1602550"/>
            <a:ext cx="2517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universal gestures when signing language barrier</a:t>
            </a:r>
            <a:endParaRPr/>
          </a:p>
        </p:txBody>
      </p:sp>
      <p:sp>
        <p:nvSpPr>
          <p:cNvPr id="193" name="Google Shape;193;p27"/>
          <p:cNvSpPr txBox="1"/>
          <p:nvPr/>
        </p:nvSpPr>
        <p:spPr>
          <a:xfrm>
            <a:off x="3389300" y="1602550"/>
            <a:ext cx="25173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She wants her mom to feel included → 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Refuses to interpret for her parents</a:t>
            </a:r>
            <a:endParaRPr sz="1300"/>
          </a:p>
        </p:txBody>
      </p:sp>
      <p:sp>
        <p:nvSpPr>
          <p:cNvPr id="194" name="Google Shape;194;p27"/>
          <p:cNvSpPr txBox="1"/>
          <p:nvPr/>
        </p:nvSpPr>
        <p:spPr>
          <a:xfrm>
            <a:off x="490400" y="2156100"/>
            <a:ext cx="2438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[interpreters] cost a lot of money--but not for us, the school does</a:t>
            </a:r>
            <a:endParaRPr/>
          </a:p>
        </p:txBody>
      </p:sp>
      <p:sp>
        <p:nvSpPr>
          <p:cNvPr id="195" name="Google Shape;195;p27"/>
          <p:cNvSpPr txBox="1"/>
          <p:nvPr/>
        </p:nvSpPr>
        <p:spPr>
          <a:xfrm>
            <a:off x="490400" y="2987400"/>
            <a:ext cx="2438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During pandemic, people are completely unwilling to get close to anyone else.</a:t>
            </a:r>
            <a:endParaRPr/>
          </a:p>
        </p:txBody>
      </p:sp>
      <p:sp>
        <p:nvSpPr>
          <p:cNvPr id="196" name="Google Shape;196;p27"/>
          <p:cNvSpPr txBox="1"/>
          <p:nvPr/>
        </p:nvSpPr>
        <p:spPr>
          <a:xfrm>
            <a:off x="490400" y="3818700"/>
            <a:ext cx="2438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“Someone came up to me and asked me if my mom could drive”</a:t>
            </a:r>
            <a:endParaRPr/>
          </a:p>
        </p:txBody>
      </p:sp>
      <p:sp>
        <p:nvSpPr>
          <p:cNvPr id="197" name="Google Shape;197;p27"/>
          <p:cNvSpPr txBox="1"/>
          <p:nvPr/>
        </p:nvSpPr>
        <p:spPr>
          <a:xfrm>
            <a:off x="6154450" y="1672325"/>
            <a:ext cx="2517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90% of kids that are deaf don't sign</a:t>
            </a:r>
            <a:endParaRPr/>
          </a:p>
        </p:txBody>
      </p:sp>
      <p:sp>
        <p:nvSpPr>
          <p:cNvPr id="198" name="Google Shape;198;p27"/>
          <p:cNvSpPr txBox="1"/>
          <p:nvPr/>
        </p:nvSpPr>
        <p:spPr>
          <a:xfrm>
            <a:off x="6154450" y="2359875"/>
            <a:ext cx="2517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</a:t>
            </a:r>
            <a:r>
              <a:rPr lang="en"/>
              <a:t>merica is very biased towards listening to things</a:t>
            </a:r>
            <a:endParaRPr/>
          </a:p>
        </p:txBody>
      </p:sp>
      <p:sp>
        <p:nvSpPr>
          <p:cNvPr id="199" name="Google Shape;199;p27"/>
          <p:cNvSpPr txBox="1"/>
          <p:nvPr/>
        </p:nvSpPr>
        <p:spPr>
          <a:xfrm>
            <a:off x="6154450" y="3047425"/>
            <a:ext cx="2517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people have run away from her in fear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/>
          <p:nvPr>
            <p:ph type="title"/>
          </p:nvPr>
        </p:nvSpPr>
        <p:spPr>
          <a:xfrm>
            <a:off x="2400250" y="499750"/>
            <a:ext cx="6321600" cy="10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Tensions, Contradictions, Surprises (contin.)</a:t>
            </a:r>
            <a:endParaRPr b="0"/>
          </a:p>
        </p:txBody>
      </p:sp>
      <p:sp>
        <p:nvSpPr>
          <p:cNvPr id="205" name="Google Shape;205;p28"/>
          <p:cNvSpPr/>
          <p:nvPr/>
        </p:nvSpPr>
        <p:spPr>
          <a:xfrm>
            <a:off x="423175" y="1102700"/>
            <a:ext cx="2584500" cy="35472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8"/>
          <p:cNvSpPr/>
          <p:nvPr/>
        </p:nvSpPr>
        <p:spPr>
          <a:xfrm>
            <a:off x="3249525" y="1102700"/>
            <a:ext cx="2584500" cy="35472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8"/>
          <p:cNvSpPr/>
          <p:nvPr/>
        </p:nvSpPr>
        <p:spPr>
          <a:xfrm>
            <a:off x="6075850" y="1102700"/>
            <a:ext cx="2584500" cy="35472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8"/>
          <p:cNvSpPr txBox="1"/>
          <p:nvPr/>
        </p:nvSpPr>
        <p:spPr>
          <a:xfrm>
            <a:off x="1057975" y="1202350"/>
            <a:ext cx="131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latin typeface="Lato"/>
                <a:ea typeface="Lato"/>
                <a:cs typeface="Lato"/>
                <a:sym typeface="Lato"/>
              </a:rPr>
              <a:t>Tensions</a:t>
            </a:r>
            <a:endParaRPr b="1"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9" name="Google Shape;209;p28"/>
          <p:cNvSpPr txBox="1"/>
          <p:nvPr/>
        </p:nvSpPr>
        <p:spPr>
          <a:xfrm>
            <a:off x="3838350" y="1202350"/>
            <a:ext cx="146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latin typeface="Lato"/>
                <a:ea typeface="Lato"/>
                <a:cs typeface="Lato"/>
                <a:sym typeface="Lato"/>
              </a:rPr>
              <a:t>Contradictions</a:t>
            </a:r>
            <a:endParaRPr b="1"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0" name="Google Shape;210;p28"/>
          <p:cNvSpPr txBox="1"/>
          <p:nvPr/>
        </p:nvSpPr>
        <p:spPr>
          <a:xfrm>
            <a:off x="6710663" y="1202350"/>
            <a:ext cx="131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latin typeface="Lato"/>
                <a:ea typeface="Lato"/>
                <a:cs typeface="Lato"/>
                <a:sym typeface="Lato"/>
              </a:rPr>
              <a:t>Surprises</a:t>
            </a:r>
            <a:endParaRPr b="1"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1" name="Google Shape;211;p28"/>
          <p:cNvSpPr txBox="1"/>
          <p:nvPr/>
        </p:nvSpPr>
        <p:spPr>
          <a:xfrm>
            <a:off x="3322413" y="1725688"/>
            <a:ext cx="2517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our art has no noise or music → attends kids choir concerts</a:t>
            </a:r>
            <a:endParaRPr sz="1300"/>
          </a:p>
        </p:txBody>
      </p:sp>
      <p:sp>
        <p:nvSpPr>
          <p:cNvPr id="212" name="Google Shape;212;p28"/>
          <p:cNvSpPr txBox="1"/>
          <p:nvPr/>
        </p:nvSpPr>
        <p:spPr>
          <a:xfrm>
            <a:off x="6154450" y="1602550"/>
            <a:ext cx="2517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"I used to [act deaf] on purpose"</a:t>
            </a:r>
            <a:endParaRPr/>
          </a:p>
        </p:txBody>
      </p:sp>
      <p:sp>
        <p:nvSpPr>
          <p:cNvPr id="213" name="Google Shape;213;p28"/>
          <p:cNvSpPr txBox="1"/>
          <p:nvPr/>
        </p:nvSpPr>
        <p:spPr>
          <a:xfrm>
            <a:off x="6154450" y="2299850"/>
            <a:ext cx="2517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Skip the videos if there is no caption.</a:t>
            </a:r>
            <a:endParaRPr/>
          </a:p>
        </p:txBody>
      </p:sp>
      <p:sp>
        <p:nvSpPr>
          <p:cNvPr id="214" name="Google Shape;214;p28"/>
          <p:cNvSpPr txBox="1"/>
          <p:nvPr/>
        </p:nvSpPr>
        <p:spPr>
          <a:xfrm>
            <a:off x="423175" y="1602550"/>
            <a:ext cx="2505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stress and anxiety when background music is used for 'ambience'</a:t>
            </a:r>
            <a:endParaRPr/>
          </a:p>
        </p:txBody>
      </p:sp>
      <p:sp>
        <p:nvSpPr>
          <p:cNvPr id="215" name="Google Shape;215;p28"/>
          <p:cNvSpPr txBox="1"/>
          <p:nvPr/>
        </p:nvSpPr>
        <p:spPr>
          <a:xfrm>
            <a:off x="423175" y="2433850"/>
            <a:ext cx="2584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very frustrated when there is lag between captions and tv</a:t>
            </a:r>
            <a:endParaRPr/>
          </a:p>
        </p:txBody>
      </p:sp>
      <p:sp>
        <p:nvSpPr>
          <p:cNvPr id="216" name="Google Shape;216;p28"/>
          <p:cNvSpPr txBox="1"/>
          <p:nvPr/>
        </p:nvSpPr>
        <p:spPr>
          <a:xfrm>
            <a:off x="423175" y="3095100"/>
            <a:ext cx="2584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"Interpreting is a 'money thing'"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/>
          <p:nvPr>
            <p:ph type="title"/>
          </p:nvPr>
        </p:nvSpPr>
        <p:spPr>
          <a:xfrm>
            <a:off x="2400250" y="575950"/>
            <a:ext cx="6321600" cy="6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222" name="Google Shape;222;p29"/>
          <p:cNvSpPr txBox="1"/>
          <p:nvPr>
            <p:ph idx="1" type="body"/>
          </p:nvPr>
        </p:nvSpPr>
        <p:spPr>
          <a:xfrm>
            <a:off x="2400250" y="2476725"/>
            <a:ext cx="6321600" cy="10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Insight</a:t>
            </a:r>
            <a:endParaRPr b="1" sz="20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600"/>
              </a:spcBef>
              <a:spcAft>
                <a:spcPts val="1200"/>
              </a:spcAft>
              <a:buSzPts val="1500"/>
              <a:buChar char="●"/>
            </a:pPr>
            <a:r>
              <a:rPr lang="en" sz="1500"/>
              <a:t>Hiring interpreters can be difficult for a number of reasons including financial constraints and ignorance.</a:t>
            </a:r>
            <a:endParaRPr sz="1500"/>
          </a:p>
        </p:txBody>
      </p:sp>
      <p:sp>
        <p:nvSpPr>
          <p:cNvPr id="223" name="Google Shape;223;p29"/>
          <p:cNvSpPr txBox="1"/>
          <p:nvPr>
            <p:ph idx="1" type="body"/>
          </p:nvPr>
        </p:nvSpPr>
        <p:spPr>
          <a:xfrm>
            <a:off x="2400250" y="3559550"/>
            <a:ext cx="6321600" cy="10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Need</a:t>
            </a:r>
            <a:endParaRPr b="1" sz="20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600"/>
              </a:spcBef>
              <a:spcAft>
                <a:spcPts val="1200"/>
              </a:spcAft>
              <a:buSzPts val="1500"/>
              <a:buChar char="●"/>
            </a:pPr>
            <a:r>
              <a:rPr lang="en" sz="1500"/>
              <a:t>A guaranteed professional interpreter should be a right.</a:t>
            </a:r>
            <a:endParaRPr sz="1500"/>
          </a:p>
        </p:txBody>
      </p:sp>
      <p:sp>
        <p:nvSpPr>
          <p:cNvPr id="224" name="Google Shape;224;p29"/>
          <p:cNvSpPr txBox="1"/>
          <p:nvPr>
            <p:ph type="title"/>
          </p:nvPr>
        </p:nvSpPr>
        <p:spPr>
          <a:xfrm>
            <a:off x="2400250" y="1112725"/>
            <a:ext cx="6321600" cy="12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“In second grade, we had show and tell, but… they </a:t>
            </a:r>
            <a:r>
              <a:rPr lang="en" sz="2400"/>
              <a:t>didn’t provide an interpreter</a:t>
            </a:r>
            <a:r>
              <a:rPr b="0" lang="en" sz="2400"/>
              <a:t> for my mom, so she had to use </a:t>
            </a:r>
            <a:r>
              <a:rPr b="0" i="1" lang="en" sz="2400"/>
              <a:t>Guesstures</a:t>
            </a:r>
            <a:r>
              <a:rPr b="0" lang="en" sz="2400"/>
              <a:t>.” </a:t>
            </a:r>
            <a:endParaRPr b="0" sz="2400"/>
          </a:p>
        </p:txBody>
      </p:sp>
      <p:pic>
        <p:nvPicPr>
          <p:cNvPr id="225" name="Google Shape;22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450" y="1347950"/>
            <a:ext cx="1764559" cy="225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0"/>
          <p:cNvSpPr txBox="1"/>
          <p:nvPr>
            <p:ph type="title"/>
          </p:nvPr>
        </p:nvSpPr>
        <p:spPr>
          <a:xfrm>
            <a:off x="2400250" y="575950"/>
            <a:ext cx="6321600" cy="6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231" name="Google Shape;231;p30"/>
          <p:cNvSpPr txBox="1"/>
          <p:nvPr>
            <p:ph idx="1" type="body"/>
          </p:nvPr>
        </p:nvSpPr>
        <p:spPr>
          <a:xfrm>
            <a:off x="2400250" y="2359525"/>
            <a:ext cx="6321600" cy="10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Insight</a:t>
            </a:r>
            <a:endParaRPr b="1" sz="20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600"/>
              </a:spcBef>
              <a:spcAft>
                <a:spcPts val="1200"/>
              </a:spcAft>
              <a:buSzPts val="1500"/>
              <a:buChar char="●"/>
            </a:pPr>
            <a:r>
              <a:rPr lang="en" sz="1500"/>
              <a:t>Deaf events are an integral part of fostering community, but COVID has hindered that. </a:t>
            </a:r>
            <a:endParaRPr sz="1500"/>
          </a:p>
        </p:txBody>
      </p:sp>
      <p:sp>
        <p:nvSpPr>
          <p:cNvPr id="232" name="Google Shape;232;p30"/>
          <p:cNvSpPr txBox="1"/>
          <p:nvPr>
            <p:ph idx="1" type="body"/>
          </p:nvPr>
        </p:nvSpPr>
        <p:spPr>
          <a:xfrm>
            <a:off x="2400250" y="3559550"/>
            <a:ext cx="6321600" cy="10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Need</a:t>
            </a:r>
            <a:endParaRPr b="1" sz="20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600"/>
              </a:spcBef>
              <a:spcAft>
                <a:spcPts val="1200"/>
              </a:spcAft>
              <a:buSzPts val="1500"/>
              <a:buChar char="●"/>
            </a:pPr>
            <a:r>
              <a:rPr lang="en" sz="1500"/>
              <a:t>A distanced way to support community </a:t>
            </a:r>
            <a:endParaRPr sz="1500"/>
          </a:p>
        </p:txBody>
      </p:sp>
      <p:sp>
        <p:nvSpPr>
          <p:cNvPr id="233" name="Google Shape;233;p30"/>
          <p:cNvSpPr txBox="1"/>
          <p:nvPr>
            <p:ph type="title"/>
          </p:nvPr>
        </p:nvSpPr>
        <p:spPr>
          <a:xfrm>
            <a:off x="2400250" y="1112725"/>
            <a:ext cx="6321600" cy="12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“The last [Deaf event] I went to was in 2019, right before COVID.”</a:t>
            </a:r>
            <a:endParaRPr b="0" sz="2400"/>
          </a:p>
        </p:txBody>
      </p:sp>
      <p:pic>
        <p:nvPicPr>
          <p:cNvPr id="234" name="Google Shape;234;p30"/>
          <p:cNvPicPr preferRelativeResize="0"/>
          <p:nvPr/>
        </p:nvPicPr>
        <p:blipFill rotWithShape="1">
          <a:blip r:embed="rId3">
            <a:alphaModFix/>
          </a:blip>
          <a:srcRect b="0" l="23503" r="28184" t="0"/>
          <a:stretch/>
        </p:blipFill>
        <p:spPr>
          <a:xfrm>
            <a:off x="225675" y="1048525"/>
            <a:ext cx="2021675" cy="314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1"/>
          <p:cNvSpPr txBox="1"/>
          <p:nvPr>
            <p:ph type="title"/>
          </p:nvPr>
        </p:nvSpPr>
        <p:spPr>
          <a:xfrm>
            <a:off x="2400250" y="575950"/>
            <a:ext cx="6321600" cy="6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240" name="Google Shape;240;p31"/>
          <p:cNvSpPr txBox="1"/>
          <p:nvPr>
            <p:ph idx="1" type="body"/>
          </p:nvPr>
        </p:nvSpPr>
        <p:spPr>
          <a:xfrm>
            <a:off x="2400250" y="2440100"/>
            <a:ext cx="6321600" cy="11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Insight</a:t>
            </a:r>
            <a:endParaRPr b="1" sz="20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600"/>
              </a:spcBef>
              <a:spcAft>
                <a:spcPts val="1200"/>
              </a:spcAft>
              <a:buSzPts val="1500"/>
              <a:buChar char="●"/>
            </a:pPr>
            <a:r>
              <a:rPr lang="en" sz="1500"/>
              <a:t>A lot of content and speech remains uncaptioned and inaccessible.</a:t>
            </a:r>
            <a:endParaRPr sz="1500"/>
          </a:p>
        </p:txBody>
      </p:sp>
      <p:sp>
        <p:nvSpPr>
          <p:cNvPr id="241" name="Google Shape;241;p31"/>
          <p:cNvSpPr txBox="1"/>
          <p:nvPr>
            <p:ph idx="1" type="body"/>
          </p:nvPr>
        </p:nvSpPr>
        <p:spPr>
          <a:xfrm>
            <a:off x="2400225" y="3466700"/>
            <a:ext cx="6321600" cy="10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Need</a:t>
            </a:r>
            <a:endParaRPr b="1" sz="20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600"/>
              </a:spcBef>
              <a:spcAft>
                <a:spcPts val="1200"/>
              </a:spcAft>
              <a:buSzPts val="1500"/>
              <a:buChar char="●"/>
            </a:pPr>
            <a:r>
              <a:rPr lang="en" sz="1500"/>
              <a:t>Captioning should be more ubiquitous.</a:t>
            </a:r>
            <a:endParaRPr sz="1500"/>
          </a:p>
        </p:txBody>
      </p:sp>
      <p:sp>
        <p:nvSpPr>
          <p:cNvPr id="242" name="Google Shape;242;p31"/>
          <p:cNvSpPr txBox="1"/>
          <p:nvPr>
            <p:ph type="title"/>
          </p:nvPr>
        </p:nvSpPr>
        <p:spPr>
          <a:xfrm>
            <a:off x="2400250" y="1187950"/>
            <a:ext cx="6321600" cy="11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100"/>
              <a:t>“If there’s a </a:t>
            </a:r>
            <a:r>
              <a:rPr lang="en" sz="2100"/>
              <a:t>video without captions</a:t>
            </a:r>
            <a:r>
              <a:rPr b="0" lang="en" sz="2100"/>
              <a:t>, I’ll just skip it. Sometimes I’ll try to go to the comments and piece things together but it’s usually </a:t>
            </a:r>
            <a:r>
              <a:rPr lang="en" sz="2100"/>
              <a:t>not worth it</a:t>
            </a:r>
            <a:r>
              <a:rPr b="0" lang="en" sz="2100"/>
              <a:t>.</a:t>
            </a:r>
            <a:endParaRPr b="0" sz="2100"/>
          </a:p>
        </p:txBody>
      </p:sp>
      <p:pic>
        <p:nvPicPr>
          <p:cNvPr id="243" name="Google Shape;24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625" y="1799950"/>
            <a:ext cx="2173500" cy="144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type="title"/>
          </p:nvPr>
        </p:nvSpPr>
        <p:spPr>
          <a:xfrm>
            <a:off x="423600" y="513925"/>
            <a:ext cx="8296800" cy="86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Members</a:t>
            </a:r>
            <a:endParaRPr/>
          </a:p>
        </p:txBody>
      </p:sp>
      <p:sp>
        <p:nvSpPr>
          <p:cNvPr id="80" name="Google Shape;80;p14"/>
          <p:cNvSpPr txBox="1"/>
          <p:nvPr>
            <p:ph idx="4294967295" type="subTitle"/>
          </p:nvPr>
        </p:nvSpPr>
        <p:spPr>
          <a:xfrm>
            <a:off x="816319" y="3135700"/>
            <a:ext cx="1586700" cy="46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Emily Huang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2642025" y="3135700"/>
            <a:ext cx="1472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Po-Ting Lin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4244100" y="3135700"/>
            <a:ext cx="177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Jared Poblete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6144000" y="3135700"/>
            <a:ext cx="188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Frankie Sperka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669469" y="3597400"/>
            <a:ext cx="1880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Senior/Coterm in 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Computer Science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2438788" y="3597400"/>
            <a:ext cx="1880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Master’s in 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Materials Science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4231738" y="3597400"/>
            <a:ext cx="1880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Junior in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Symbolic Systems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7" name="Google Shape;87;p14"/>
          <p:cNvSpPr txBox="1"/>
          <p:nvPr/>
        </p:nvSpPr>
        <p:spPr>
          <a:xfrm>
            <a:off x="6024700" y="3597400"/>
            <a:ext cx="1880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Sophomore in </a:t>
            </a:r>
            <a:r>
              <a:rPr lang="en">
                <a:solidFill>
                  <a:schemeClr val="lt1"/>
                </a:solidFill>
              </a:rPr>
              <a:t>Product Design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88" name="Google Shape;88;p14"/>
          <p:cNvPicPr preferRelativeResize="0"/>
          <p:nvPr/>
        </p:nvPicPr>
        <p:blipFill rotWithShape="1">
          <a:blip r:embed="rId3">
            <a:alphaModFix/>
          </a:blip>
          <a:srcRect b="0" l="3244" r="3244" t="0"/>
          <a:stretch/>
        </p:blipFill>
        <p:spPr>
          <a:xfrm>
            <a:off x="4483410" y="1519163"/>
            <a:ext cx="1377074" cy="156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 rotWithShape="1">
          <a:blip r:embed="rId4">
            <a:alphaModFix/>
          </a:blip>
          <a:srcRect b="0" l="8022" r="26223" t="0"/>
          <a:stretch/>
        </p:blipFill>
        <p:spPr>
          <a:xfrm>
            <a:off x="2690443" y="1517628"/>
            <a:ext cx="1377084" cy="15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 rotWithShape="1">
          <a:blip r:embed="rId5">
            <a:alphaModFix/>
          </a:blip>
          <a:srcRect b="22881" l="17166" r="16010" t="1674"/>
          <a:stretch/>
        </p:blipFill>
        <p:spPr>
          <a:xfrm>
            <a:off x="897500" y="1519163"/>
            <a:ext cx="1377076" cy="156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 rotWithShape="1">
          <a:blip r:embed="rId6">
            <a:alphaModFix/>
          </a:blip>
          <a:srcRect b="0" l="19255" r="22272" t="0"/>
          <a:stretch/>
        </p:blipFill>
        <p:spPr>
          <a:xfrm>
            <a:off x="6276370" y="1517650"/>
            <a:ext cx="1377075" cy="157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2"/>
          <p:cNvSpPr txBox="1"/>
          <p:nvPr>
            <p:ph type="title"/>
          </p:nvPr>
        </p:nvSpPr>
        <p:spPr>
          <a:xfrm>
            <a:off x="2400250" y="575950"/>
            <a:ext cx="6321600" cy="6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249" name="Google Shape;249;p32"/>
          <p:cNvSpPr txBox="1"/>
          <p:nvPr>
            <p:ph idx="1" type="body"/>
          </p:nvPr>
        </p:nvSpPr>
        <p:spPr>
          <a:xfrm>
            <a:off x="2400250" y="1283525"/>
            <a:ext cx="6321600" cy="11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Insight</a:t>
            </a:r>
            <a:endParaRPr b="1" sz="20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600"/>
              </a:spcBef>
              <a:spcAft>
                <a:spcPts val="1200"/>
              </a:spcAft>
              <a:buSzPts val="1500"/>
              <a:buChar char="●"/>
            </a:pPr>
            <a:r>
              <a:rPr lang="en" sz="1500"/>
              <a:t>Masks cover up part of the face, which hinders deaf individuals in ways such as stifling the emoting that is integral to conveying ASL or lipreading. </a:t>
            </a:r>
            <a:endParaRPr sz="1500"/>
          </a:p>
        </p:txBody>
      </p:sp>
      <p:sp>
        <p:nvSpPr>
          <p:cNvPr id="250" name="Google Shape;250;p32"/>
          <p:cNvSpPr txBox="1"/>
          <p:nvPr>
            <p:ph idx="1" type="body"/>
          </p:nvPr>
        </p:nvSpPr>
        <p:spPr>
          <a:xfrm>
            <a:off x="2400225" y="2893100"/>
            <a:ext cx="6321600" cy="10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Need</a:t>
            </a:r>
            <a:endParaRPr b="1" sz="20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1600"/>
              </a:spcBef>
              <a:spcAft>
                <a:spcPts val="1200"/>
              </a:spcAft>
              <a:buSzPts val="1500"/>
              <a:buChar char="●"/>
            </a:pPr>
            <a:r>
              <a:rPr lang="en" sz="1500"/>
              <a:t>There needs to be a way to support effective communication while maintaining health &amp; safety. </a:t>
            </a:r>
            <a:endParaRPr sz="1500"/>
          </a:p>
        </p:txBody>
      </p:sp>
      <p:pic>
        <p:nvPicPr>
          <p:cNvPr id="251" name="Google Shape;25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125" y="967875"/>
            <a:ext cx="1300675" cy="21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475" y="2893092"/>
            <a:ext cx="1828750" cy="1371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3"/>
          <p:cNvSpPr txBox="1"/>
          <p:nvPr>
            <p:ph type="title"/>
          </p:nvPr>
        </p:nvSpPr>
        <p:spPr>
          <a:xfrm>
            <a:off x="2400250" y="575950"/>
            <a:ext cx="6321600" cy="10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Conclusions</a:t>
            </a:r>
            <a:endParaRPr b="0"/>
          </a:p>
        </p:txBody>
      </p:sp>
      <p:sp>
        <p:nvSpPr>
          <p:cNvPr id="258" name="Google Shape;258;p33"/>
          <p:cNvSpPr txBox="1"/>
          <p:nvPr>
            <p:ph idx="1" type="body"/>
          </p:nvPr>
        </p:nvSpPr>
        <p:spPr>
          <a:xfrm>
            <a:off x="2400297" y="1602675"/>
            <a:ext cx="63822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Inferences &amp; Questions</a:t>
            </a:r>
            <a:endParaRPr b="1" sz="21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The Deaf community is strong and heavily interconnected</a:t>
            </a:r>
            <a:endParaRPr sz="1600"/>
          </a:p>
          <a:p>
            <a:pPr indent="-330200" lvl="1" marL="914400" rtl="0" algn="l">
              <a:spcBef>
                <a:spcPts val="12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How do they maintain this connectedness?</a:t>
            </a:r>
            <a:endParaRPr sz="1600"/>
          </a:p>
          <a:p>
            <a:pPr indent="-330200" lvl="1" marL="914400" rtl="0" algn="l">
              <a:spcBef>
                <a:spcPts val="12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Are there ways to support this?</a:t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1200"/>
              </a:spcAft>
              <a:buSzPts val="1600"/>
              <a:buChar char="●"/>
            </a:pPr>
            <a:r>
              <a:rPr lang="en" sz="1600"/>
              <a:t>Independence, inclusion, and representation seem to be throughlines</a:t>
            </a:r>
            <a:endParaRPr sz="1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4"/>
          <p:cNvSpPr txBox="1"/>
          <p:nvPr>
            <p:ph type="title"/>
          </p:nvPr>
        </p:nvSpPr>
        <p:spPr>
          <a:xfrm>
            <a:off x="265500" y="1912650"/>
            <a:ext cx="4045200" cy="131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264" name="Google Shape;264;p3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We talked to lots of people with different experiences with deafness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We learned a lot </a:t>
            </a:r>
            <a:r>
              <a:rPr lang="en"/>
              <a:t>about</a:t>
            </a:r>
            <a:r>
              <a:rPr lang="en"/>
              <a:t> their culture, challenges, and connectedness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SzPts val="1800"/>
              <a:buAutoNum type="arabicPeriod"/>
            </a:pPr>
            <a:r>
              <a:rPr lang="en"/>
              <a:t>We are excited to investigate how to best support them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>
            <p:ph type="title"/>
          </p:nvPr>
        </p:nvSpPr>
        <p:spPr>
          <a:xfrm>
            <a:off x="265500" y="1912650"/>
            <a:ext cx="4045200" cy="131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Domain</a:t>
            </a:r>
            <a:endParaRPr sz="3000"/>
          </a:p>
        </p:txBody>
      </p:sp>
      <p:sp>
        <p:nvSpPr>
          <p:cNvPr id="97" name="Google Shape;97;p15"/>
          <p:cNvSpPr txBox="1"/>
          <p:nvPr>
            <p:ph type="title"/>
          </p:nvPr>
        </p:nvSpPr>
        <p:spPr>
          <a:xfrm>
            <a:off x="4856175" y="1912650"/>
            <a:ext cx="4045200" cy="131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The Deaf Community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400">
                <a:solidFill>
                  <a:schemeClr val="lt1"/>
                </a:solidFill>
              </a:rPr>
              <a:t>Accessible Design for Different Abilities</a:t>
            </a:r>
            <a:endParaRPr b="0" sz="1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>
            <p:ph type="title"/>
          </p:nvPr>
        </p:nvSpPr>
        <p:spPr>
          <a:xfrm>
            <a:off x="438850" y="575950"/>
            <a:ext cx="8283000" cy="10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Needfinding Methodology </a:t>
            </a:r>
            <a:r>
              <a:rPr b="0" lang="en"/>
              <a:t>Introduction</a:t>
            </a:r>
            <a:endParaRPr b="0"/>
          </a:p>
        </p:txBody>
      </p:sp>
      <p:sp>
        <p:nvSpPr>
          <p:cNvPr id="103" name="Google Shape;103;p16"/>
          <p:cNvSpPr txBox="1"/>
          <p:nvPr>
            <p:ph idx="1" type="body"/>
          </p:nvPr>
        </p:nvSpPr>
        <p:spPr>
          <a:xfrm>
            <a:off x="3507900" y="3312950"/>
            <a:ext cx="2128200" cy="47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Deaf Individuals</a:t>
            </a:r>
            <a:endParaRPr sz="1600"/>
          </a:p>
        </p:txBody>
      </p:sp>
      <p:sp>
        <p:nvSpPr>
          <p:cNvPr id="104" name="Google Shape;104;p16"/>
          <p:cNvSpPr txBox="1"/>
          <p:nvPr>
            <p:ph idx="1" type="body"/>
          </p:nvPr>
        </p:nvSpPr>
        <p:spPr>
          <a:xfrm>
            <a:off x="714450" y="1816550"/>
            <a:ext cx="23037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Hard of Hearing Individuals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05" name="Google Shape;105;p16"/>
          <p:cNvSpPr txBox="1"/>
          <p:nvPr>
            <p:ph idx="1" type="body"/>
          </p:nvPr>
        </p:nvSpPr>
        <p:spPr>
          <a:xfrm>
            <a:off x="6068700" y="1750250"/>
            <a:ext cx="2777100" cy="89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Adjacent members of Deaf community</a:t>
            </a:r>
            <a:endParaRPr sz="1600"/>
          </a:p>
        </p:txBody>
      </p:sp>
      <p:cxnSp>
        <p:nvCxnSpPr>
          <p:cNvPr id="106" name="Google Shape;106;p16"/>
          <p:cNvCxnSpPr/>
          <p:nvPr/>
        </p:nvCxnSpPr>
        <p:spPr>
          <a:xfrm>
            <a:off x="2598800" y="2575550"/>
            <a:ext cx="1247700" cy="75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" name="Google Shape;107;p16"/>
          <p:cNvCxnSpPr/>
          <p:nvPr/>
        </p:nvCxnSpPr>
        <p:spPr>
          <a:xfrm flipH="1">
            <a:off x="5227925" y="2575550"/>
            <a:ext cx="1247700" cy="75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" name="Google Shape;108;p16"/>
          <p:cNvCxnSpPr/>
          <p:nvPr/>
        </p:nvCxnSpPr>
        <p:spPr>
          <a:xfrm>
            <a:off x="3097425" y="2098025"/>
            <a:ext cx="289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>
            <p:ph type="title"/>
          </p:nvPr>
        </p:nvSpPr>
        <p:spPr>
          <a:xfrm>
            <a:off x="412050" y="575950"/>
            <a:ext cx="8309700" cy="10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Needfinding Methodology </a:t>
            </a:r>
            <a:r>
              <a:rPr b="0" lang="en"/>
              <a:t>We Asked About</a:t>
            </a:r>
            <a:endParaRPr b="0"/>
          </a:p>
        </p:txBody>
      </p:sp>
      <p:sp>
        <p:nvSpPr>
          <p:cNvPr id="114" name="Google Shape;114;p17"/>
          <p:cNvSpPr txBox="1"/>
          <p:nvPr>
            <p:ph idx="1" type="body"/>
          </p:nvPr>
        </p:nvSpPr>
        <p:spPr>
          <a:xfrm>
            <a:off x="4424900" y="2867825"/>
            <a:ext cx="4678800" cy="17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Pandemic</a:t>
            </a:r>
            <a:endParaRPr b="1" sz="16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60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How has the ongoing pandemic affected the Deaf community?</a:t>
            </a:r>
            <a:endParaRPr sz="1100"/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Have you found anything that has helped with this change?</a:t>
            </a:r>
            <a:endParaRPr sz="1100"/>
          </a:p>
        </p:txBody>
      </p:sp>
      <p:sp>
        <p:nvSpPr>
          <p:cNvPr id="115" name="Google Shape;115;p17"/>
          <p:cNvSpPr txBox="1"/>
          <p:nvPr>
            <p:ph idx="1" type="body"/>
          </p:nvPr>
        </p:nvSpPr>
        <p:spPr>
          <a:xfrm>
            <a:off x="4424900" y="1452000"/>
            <a:ext cx="4605600" cy="13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Entertainment</a:t>
            </a:r>
            <a:endParaRPr b="1" sz="16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60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What types of media do you particularly enjoy? </a:t>
            </a:r>
            <a:endParaRPr sz="1100"/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Tell me about a time when you experienced art or entertainment?</a:t>
            </a:r>
            <a:endParaRPr sz="1100"/>
          </a:p>
        </p:txBody>
      </p:sp>
      <p:sp>
        <p:nvSpPr>
          <p:cNvPr id="116" name="Google Shape;116;p17"/>
          <p:cNvSpPr txBox="1"/>
          <p:nvPr>
            <p:ph idx="1" type="body"/>
          </p:nvPr>
        </p:nvSpPr>
        <p:spPr>
          <a:xfrm>
            <a:off x="283875" y="1452000"/>
            <a:ext cx="4140900" cy="13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General</a:t>
            </a:r>
            <a:endParaRPr b="1" sz="16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60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What is your relation to the Deaf community? </a:t>
            </a:r>
            <a:endParaRPr sz="1100"/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" sz="1100">
                <a:latin typeface="Arial"/>
                <a:ea typeface="Arial"/>
                <a:cs typeface="Arial"/>
                <a:sym typeface="Arial"/>
              </a:rPr>
              <a:t>Tell me about a time where you did not feel as included in a space?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17" name="Google Shape;117;p17"/>
          <p:cNvSpPr txBox="1"/>
          <p:nvPr>
            <p:ph idx="1" type="body"/>
          </p:nvPr>
        </p:nvSpPr>
        <p:spPr>
          <a:xfrm>
            <a:off x="283875" y="2867825"/>
            <a:ext cx="4270500" cy="17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Mobile Apps / Technology:</a:t>
            </a:r>
            <a:endParaRPr b="1" sz="16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160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What apps do you use on a day-to-day basis?</a:t>
            </a:r>
            <a:endParaRPr sz="1100"/>
          </a:p>
          <a:p>
            <a:pPr indent="-298450" lvl="0" marL="457200" rtl="0" algn="l">
              <a:spcBef>
                <a:spcPts val="1200"/>
              </a:spcBef>
              <a:spcAft>
                <a:spcPts val="1200"/>
              </a:spcAft>
              <a:buSzPts val="1100"/>
              <a:buChar char="●"/>
            </a:pPr>
            <a:r>
              <a:rPr lang="en" sz="1100"/>
              <a:t>Tell me about your experience using mobile apps? Is there anything you like / dislike?</a:t>
            </a:r>
            <a:endParaRPr sz="1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>
            <p:ph type="title"/>
          </p:nvPr>
        </p:nvSpPr>
        <p:spPr>
          <a:xfrm>
            <a:off x="4685175" y="1912650"/>
            <a:ext cx="4542600" cy="131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</a:rPr>
              <a:t>a college graduate</a:t>
            </a:r>
            <a:endParaRPr sz="2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400">
                <a:solidFill>
                  <a:schemeClr val="lt1"/>
                </a:solidFill>
              </a:rPr>
              <a:t>born deaf who now uses two cochlear implants</a:t>
            </a:r>
            <a:endParaRPr b="0" sz="1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400">
                <a:solidFill>
                  <a:schemeClr val="lt1"/>
                </a:solidFill>
              </a:rPr>
              <a:t>Zoom interview, 4o minutes</a:t>
            </a:r>
            <a:endParaRPr b="0" i="1" sz="1400">
              <a:solidFill>
                <a:schemeClr val="lt1"/>
              </a:solidFill>
            </a:endParaRPr>
          </a:p>
        </p:txBody>
      </p:sp>
      <p:sp>
        <p:nvSpPr>
          <p:cNvPr id="123" name="Google Shape;123;p18"/>
          <p:cNvSpPr txBox="1"/>
          <p:nvPr>
            <p:ph type="title"/>
          </p:nvPr>
        </p:nvSpPr>
        <p:spPr>
          <a:xfrm>
            <a:off x="1195825" y="626500"/>
            <a:ext cx="2032200" cy="55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Johnny</a:t>
            </a:r>
            <a:endParaRPr sz="3000"/>
          </a:p>
        </p:txBody>
      </p:sp>
      <p:sp>
        <p:nvSpPr>
          <p:cNvPr id="124" name="Google Shape;124;p18"/>
          <p:cNvSpPr txBox="1"/>
          <p:nvPr>
            <p:ph idx="2" type="body"/>
          </p:nvPr>
        </p:nvSpPr>
        <p:spPr>
          <a:xfrm>
            <a:off x="134975" y="4086075"/>
            <a:ext cx="4306500" cy="96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2100">
                <a:solidFill>
                  <a:schemeClr val="dk1"/>
                </a:solidFill>
              </a:rPr>
              <a:t>“Covid has just amplified problems that already existed.”</a:t>
            </a:r>
            <a:endParaRPr i="1" sz="1600"/>
          </a:p>
        </p:txBody>
      </p:sp>
      <p:pic>
        <p:nvPicPr>
          <p:cNvPr id="125" name="Google Shape;125;p18"/>
          <p:cNvPicPr preferRelativeResize="0"/>
          <p:nvPr/>
        </p:nvPicPr>
        <p:blipFill rotWithShape="1">
          <a:blip r:embed="rId3">
            <a:alphaModFix/>
          </a:blip>
          <a:srcRect b="23844" l="0" r="26383" t="17046"/>
          <a:stretch/>
        </p:blipFill>
        <p:spPr>
          <a:xfrm>
            <a:off x="-1016300" y="1345700"/>
            <a:ext cx="4492099" cy="25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>
            <p:ph type="title"/>
          </p:nvPr>
        </p:nvSpPr>
        <p:spPr>
          <a:xfrm>
            <a:off x="4572000" y="1974838"/>
            <a:ext cx="4542600" cy="131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</a:rPr>
              <a:t>audiologist &amp; mother of 3</a:t>
            </a:r>
            <a:endParaRPr sz="2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400">
                <a:solidFill>
                  <a:schemeClr val="lt1"/>
                </a:solidFill>
              </a:rPr>
              <a:t>born hard of hearing, now uses two cochlear implants</a:t>
            </a:r>
            <a:endParaRPr b="0" sz="1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400">
                <a:solidFill>
                  <a:schemeClr val="lt1"/>
                </a:solidFill>
              </a:rPr>
              <a:t>Z</a:t>
            </a:r>
            <a:r>
              <a:rPr b="0" i="1" lang="en" sz="1400">
                <a:solidFill>
                  <a:schemeClr val="lt1"/>
                </a:solidFill>
              </a:rPr>
              <a:t>oom interview, 3o minutes</a:t>
            </a:r>
            <a:endParaRPr b="0" i="1" sz="1400">
              <a:solidFill>
                <a:schemeClr val="lt1"/>
              </a:solidFill>
            </a:endParaRPr>
          </a:p>
        </p:txBody>
      </p:sp>
      <p:sp>
        <p:nvSpPr>
          <p:cNvPr id="131" name="Google Shape;131;p19"/>
          <p:cNvSpPr txBox="1"/>
          <p:nvPr>
            <p:ph type="title"/>
          </p:nvPr>
        </p:nvSpPr>
        <p:spPr>
          <a:xfrm>
            <a:off x="1195825" y="626500"/>
            <a:ext cx="2032200" cy="55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Michelle</a:t>
            </a:r>
            <a:endParaRPr sz="3000"/>
          </a:p>
        </p:txBody>
      </p:sp>
      <p:sp>
        <p:nvSpPr>
          <p:cNvPr id="132" name="Google Shape;132;p19"/>
          <p:cNvSpPr txBox="1"/>
          <p:nvPr>
            <p:ph idx="2" type="body"/>
          </p:nvPr>
        </p:nvSpPr>
        <p:spPr>
          <a:xfrm>
            <a:off x="134975" y="4086075"/>
            <a:ext cx="4306500" cy="96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2000">
                <a:solidFill>
                  <a:schemeClr val="dk1"/>
                </a:solidFill>
              </a:rPr>
              <a:t>“Hearing is something that is difficult for me, visual is something that is easy.”</a:t>
            </a:r>
            <a:endParaRPr i="1" sz="1500"/>
          </a:p>
        </p:txBody>
      </p:sp>
      <p:pic>
        <p:nvPicPr>
          <p:cNvPr id="133" name="Google Shape;133;p19"/>
          <p:cNvPicPr preferRelativeResize="0"/>
          <p:nvPr/>
        </p:nvPicPr>
        <p:blipFill rotWithShape="1">
          <a:blip r:embed="rId3">
            <a:alphaModFix/>
          </a:blip>
          <a:srcRect b="23844" l="0" r="26383" t="17046"/>
          <a:stretch/>
        </p:blipFill>
        <p:spPr>
          <a:xfrm>
            <a:off x="-1016300" y="1345700"/>
            <a:ext cx="4492099" cy="25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 rotWithShape="1">
          <a:blip r:embed="rId4">
            <a:alphaModFix/>
          </a:blip>
          <a:srcRect b="23859" l="32568" r="24930" t="17960"/>
          <a:stretch/>
        </p:blipFill>
        <p:spPr>
          <a:xfrm>
            <a:off x="926550" y="1345700"/>
            <a:ext cx="2634798" cy="25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>
            <p:ph type="title"/>
          </p:nvPr>
        </p:nvSpPr>
        <p:spPr>
          <a:xfrm>
            <a:off x="4667809" y="1970450"/>
            <a:ext cx="4542600" cy="131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</a:rPr>
              <a:t>university ASL professor</a:t>
            </a:r>
            <a:endParaRPr sz="2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400">
                <a:solidFill>
                  <a:schemeClr val="lt1"/>
                </a:solidFill>
              </a:rPr>
              <a:t>born into a 3 generation deaf household</a:t>
            </a:r>
            <a:endParaRPr b="0" sz="1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400">
                <a:solidFill>
                  <a:schemeClr val="lt1"/>
                </a:solidFill>
              </a:rPr>
              <a:t>Z</a:t>
            </a:r>
            <a:r>
              <a:rPr b="0" i="1" lang="en" sz="1400">
                <a:solidFill>
                  <a:schemeClr val="lt1"/>
                </a:solidFill>
              </a:rPr>
              <a:t>oom interview, 6o minutes</a:t>
            </a:r>
            <a:endParaRPr b="0" i="1" sz="1400">
              <a:solidFill>
                <a:schemeClr val="lt1"/>
              </a:solidFill>
            </a:endParaRPr>
          </a:p>
        </p:txBody>
      </p:sp>
      <p:sp>
        <p:nvSpPr>
          <p:cNvPr id="140" name="Google Shape;140;p20"/>
          <p:cNvSpPr txBox="1"/>
          <p:nvPr>
            <p:ph type="title"/>
          </p:nvPr>
        </p:nvSpPr>
        <p:spPr>
          <a:xfrm>
            <a:off x="1195825" y="626500"/>
            <a:ext cx="2032200" cy="55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Catherine</a:t>
            </a:r>
            <a:endParaRPr sz="3000"/>
          </a:p>
        </p:txBody>
      </p:sp>
      <p:sp>
        <p:nvSpPr>
          <p:cNvPr id="141" name="Google Shape;141;p20"/>
          <p:cNvSpPr txBox="1"/>
          <p:nvPr>
            <p:ph idx="2" type="body"/>
          </p:nvPr>
        </p:nvSpPr>
        <p:spPr>
          <a:xfrm>
            <a:off x="43800" y="4024900"/>
            <a:ext cx="4452000" cy="96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2000">
                <a:solidFill>
                  <a:schemeClr val="dk1"/>
                </a:solidFill>
              </a:rPr>
              <a:t>“The deaf community is very very close.”</a:t>
            </a:r>
            <a:endParaRPr i="1" sz="1500"/>
          </a:p>
        </p:txBody>
      </p:sp>
      <p:pic>
        <p:nvPicPr>
          <p:cNvPr id="142" name="Google Shape;142;p20"/>
          <p:cNvPicPr preferRelativeResize="0"/>
          <p:nvPr/>
        </p:nvPicPr>
        <p:blipFill rotWithShape="1">
          <a:blip r:embed="rId3">
            <a:alphaModFix/>
          </a:blip>
          <a:srcRect b="24097" l="32406" r="23866" t="17877"/>
          <a:stretch/>
        </p:blipFill>
        <p:spPr>
          <a:xfrm>
            <a:off x="910698" y="1341336"/>
            <a:ext cx="2718198" cy="25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/>
          <p:nvPr>
            <p:ph type="title"/>
          </p:nvPr>
        </p:nvSpPr>
        <p:spPr>
          <a:xfrm>
            <a:off x="4572000" y="2006238"/>
            <a:ext cx="4542600" cy="131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</a:rPr>
              <a:t>high schooler &amp; daughter</a:t>
            </a:r>
            <a:endParaRPr sz="2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400">
                <a:solidFill>
                  <a:schemeClr val="lt1"/>
                </a:solidFill>
              </a:rPr>
              <a:t>child of deaf adults (CODA)</a:t>
            </a:r>
            <a:endParaRPr b="0" sz="1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400">
                <a:solidFill>
                  <a:schemeClr val="lt1"/>
                </a:solidFill>
              </a:rPr>
              <a:t>Z</a:t>
            </a:r>
            <a:r>
              <a:rPr b="0" i="1" lang="en" sz="1400">
                <a:solidFill>
                  <a:schemeClr val="lt1"/>
                </a:solidFill>
              </a:rPr>
              <a:t>oom interview, 50 minutes</a:t>
            </a:r>
            <a:endParaRPr b="0" i="1" sz="1400">
              <a:solidFill>
                <a:schemeClr val="lt1"/>
              </a:solidFill>
            </a:endParaRPr>
          </a:p>
        </p:txBody>
      </p:sp>
      <p:sp>
        <p:nvSpPr>
          <p:cNvPr id="148" name="Google Shape;148;p21"/>
          <p:cNvSpPr txBox="1"/>
          <p:nvPr>
            <p:ph type="title"/>
          </p:nvPr>
        </p:nvSpPr>
        <p:spPr>
          <a:xfrm>
            <a:off x="1195825" y="626500"/>
            <a:ext cx="2032200" cy="55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Catherine</a:t>
            </a:r>
            <a:endParaRPr sz="3000"/>
          </a:p>
        </p:txBody>
      </p:sp>
      <p:sp>
        <p:nvSpPr>
          <p:cNvPr id="149" name="Google Shape;149;p21"/>
          <p:cNvSpPr txBox="1"/>
          <p:nvPr>
            <p:ph idx="2" type="body"/>
          </p:nvPr>
        </p:nvSpPr>
        <p:spPr>
          <a:xfrm>
            <a:off x="146900" y="4148875"/>
            <a:ext cx="4153800" cy="96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 sz="2100">
                <a:solidFill>
                  <a:schemeClr val="dk1"/>
                </a:solidFill>
              </a:rPr>
              <a:t>“Now I feel proud about my </a:t>
            </a:r>
            <a:r>
              <a:rPr i="1" lang="en" sz="2100">
                <a:solidFill>
                  <a:schemeClr val="dk1"/>
                </a:solidFill>
              </a:rPr>
              <a:t>identity</a:t>
            </a:r>
            <a:r>
              <a:rPr i="1" lang="en" sz="2100">
                <a:solidFill>
                  <a:schemeClr val="dk1"/>
                </a:solidFill>
              </a:rPr>
              <a:t> as a CODA.”</a:t>
            </a:r>
            <a:endParaRPr i="1" sz="1600"/>
          </a:p>
        </p:txBody>
      </p:sp>
      <p:pic>
        <p:nvPicPr>
          <p:cNvPr id="150" name="Google Shape;150;p21"/>
          <p:cNvPicPr preferRelativeResize="0"/>
          <p:nvPr/>
        </p:nvPicPr>
        <p:blipFill rotWithShape="1">
          <a:blip r:embed="rId3">
            <a:alphaModFix/>
          </a:blip>
          <a:srcRect b="23365" l="32250" r="24824" t="18613"/>
          <a:stretch/>
        </p:blipFill>
        <p:spPr>
          <a:xfrm>
            <a:off x="864711" y="1352993"/>
            <a:ext cx="2718198" cy="2624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